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4"/>
  </p:notesMasterIdLst>
  <p:sldIdLst>
    <p:sldId id="400" r:id="rId2"/>
    <p:sldId id="670" r:id="rId3"/>
    <p:sldId id="793" r:id="rId4"/>
    <p:sldId id="920" r:id="rId5"/>
    <p:sldId id="923" r:id="rId6"/>
    <p:sldId id="922" r:id="rId7"/>
    <p:sldId id="928" r:id="rId8"/>
    <p:sldId id="926" r:id="rId9"/>
    <p:sldId id="927" r:id="rId10"/>
    <p:sldId id="929" r:id="rId11"/>
    <p:sldId id="921" r:id="rId12"/>
    <p:sldId id="92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6400" autoAdjust="0"/>
  </p:normalViewPr>
  <p:slideViewPr>
    <p:cSldViewPr snapToGrid="0">
      <p:cViewPr varScale="1">
        <p:scale>
          <a:sx n="77" d="100"/>
          <a:sy n="77" d="100"/>
        </p:scale>
        <p:origin x="60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4C2981-5919-4A70-914B-696B2547D06C}" type="datetimeFigureOut">
              <a:rPr lang="en-CA" smtClean="0"/>
              <a:t>2020-10-28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2DC72-578B-43CA-B8F7-FEF49080A730}" type="slidenum">
              <a:rPr lang="en-CA" smtClean="0"/>
              <a:t>‹#›</a:t>
            </a:fld>
            <a:endParaRPr lang="en-CA"/>
          </a:p>
        </p:txBody>
      </p:sp>
    </p:spTree>
    <p:extLst>
      <p:ext uri="{BB962C8B-B14F-4D97-AF65-F5344CB8AC3E}">
        <p14:creationId xmlns:p14="http://schemas.microsoft.com/office/powerpoint/2010/main" val="2217755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54CAE89-5BF6-46F4-8BF7-247A4FBC7EFC}" type="slidenum">
              <a:rPr lang="en-US" smtClean="0"/>
              <a:t>1</a:t>
            </a:fld>
            <a:endParaRPr lang="en-US" dirty="0"/>
          </a:p>
        </p:txBody>
      </p:sp>
    </p:spTree>
    <p:extLst>
      <p:ext uri="{BB962C8B-B14F-4D97-AF65-F5344CB8AC3E}">
        <p14:creationId xmlns:p14="http://schemas.microsoft.com/office/powerpoint/2010/main" val="2416810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FFF5049-26BC-0A4C-A8F9-60D2B3DD8357}" type="slidenum">
              <a:rPr kumimoji="1" lang="zh-CN" altLang="en-US" smtClean="0"/>
              <a:t>2</a:t>
            </a:fld>
            <a:endParaRPr kumimoji="1" lang="zh-CN" altLang="en-US"/>
          </a:p>
        </p:txBody>
      </p:sp>
    </p:spTree>
    <p:extLst>
      <p:ext uri="{BB962C8B-B14F-4D97-AF65-F5344CB8AC3E}">
        <p14:creationId xmlns:p14="http://schemas.microsoft.com/office/powerpoint/2010/main" val="475861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Self-intro</a:t>
            </a:r>
          </a:p>
          <a:p>
            <a:r>
              <a:rPr lang="en-CA" dirty="0"/>
              <a:t>Eye-catching effect and a nice way to demonstrate multiple picture/text at the same time. </a:t>
            </a:r>
          </a:p>
          <a:p>
            <a:r>
              <a:rPr lang="en-CA" dirty="0"/>
              <a:t>However, when I tried to put it into our project, I encountered one time-consuming problem.</a:t>
            </a:r>
          </a:p>
        </p:txBody>
      </p:sp>
      <p:sp>
        <p:nvSpPr>
          <p:cNvPr id="4" name="Slide Number Placeholder 3"/>
          <p:cNvSpPr>
            <a:spLocks noGrp="1"/>
          </p:cNvSpPr>
          <p:nvPr>
            <p:ph type="sldNum" sz="quarter" idx="5"/>
          </p:nvPr>
        </p:nvSpPr>
        <p:spPr/>
        <p:txBody>
          <a:bodyPr/>
          <a:lstStyle/>
          <a:p>
            <a:fld id="{B182DC72-578B-43CA-B8F7-FEF49080A730}" type="slidenum">
              <a:rPr lang="en-CA" smtClean="0"/>
              <a:t>7</a:t>
            </a:fld>
            <a:endParaRPr lang="en-CA"/>
          </a:p>
        </p:txBody>
      </p:sp>
    </p:spTree>
    <p:extLst>
      <p:ext uri="{BB962C8B-B14F-4D97-AF65-F5344CB8AC3E}">
        <p14:creationId xmlns:p14="http://schemas.microsoft.com/office/powerpoint/2010/main" val="301872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Since the images have different size in terms of height, they may change the layout during their transitions, which is not we expected.</a:t>
            </a:r>
          </a:p>
          <a:p>
            <a:r>
              <a:rPr lang="en-CA" dirty="0"/>
              <a:t>Tried to use different </a:t>
            </a:r>
            <a:r>
              <a:rPr lang="en-CA" dirty="0" err="1"/>
              <a:t>boostrap</a:t>
            </a:r>
            <a:r>
              <a:rPr lang="en-CA" dirty="0"/>
              <a:t> class and </a:t>
            </a:r>
            <a:r>
              <a:rPr lang="en-CA" dirty="0" err="1"/>
              <a:t>css</a:t>
            </a:r>
            <a:r>
              <a:rPr lang="en-CA" dirty="0"/>
              <a:t> to control their behavior, without jeopardizing the responsive layout. Unfortunately none of the solution can apply to my case.</a:t>
            </a:r>
          </a:p>
        </p:txBody>
      </p:sp>
      <p:sp>
        <p:nvSpPr>
          <p:cNvPr id="4" name="Slide Number Placeholder 3"/>
          <p:cNvSpPr>
            <a:spLocks noGrp="1"/>
          </p:cNvSpPr>
          <p:nvPr>
            <p:ph type="sldNum" sz="quarter" idx="5"/>
          </p:nvPr>
        </p:nvSpPr>
        <p:spPr/>
        <p:txBody>
          <a:bodyPr/>
          <a:lstStyle/>
          <a:p>
            <a:fld id="{B182DC72-578B-43CA-B8F7-FEF49080A730}" type="slidenum">
              <a:rPr lang="en-CA" smtClean="0"/>
              <a:t>8</a:t>
            </a:fld>
            <a:endParaRPr lang="en-CA"/>
          </a:p>
        </p:txBody>
      </p:sp>
    </p:spTree>
    <p:extLst>
      <p:ext uri="{BB962C8B-B14F-4D97-AF65-F5344CB8AC3E}">
        <p14:creationId xmlns:p14="http://schemas.microsoft.com/office/powerpoint/2010/main" val="2091461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Even though I strongly believe there must be a applicable solution out there, we have to pay attention the deadline to deliver the project. So  I head back to the option B, use local image and edited them with the same size.</a:t>
            </a:r>
          </a:p>
        </p:txBody>
      </p:sp>
      <p:sp>
        <p:nvSpPr>
          <p:cNvPr id="4" name="Slide Number Placeholder 3"/>
          <p:cNvSpPr>
            <a:spLocks noGrp="1"/>
          </p:cNvSpPr>
          <p:nvPr>
            <p:ph type="sldNum" sz="quarter" idx="5"/>
          </p:nvPr>
        </p:nvSpPr>
        <p:spPr/>
        <p:txBody>
          <a:bodyPr/>
          <a:lstStyle/>
          <a:p>
            <a:fld id="{B182DC72-578B-43CA-B8F7-FEF49080A730}" type="slidenum">
              <a:rPr lang="en-CA" smtClean="0"/>
              <a:t>9</a:t>
            </a:fld>
            <a:endParaRPr lang="en-CA"/>
          </a:p>
        </p:txBody>
      </p:sp>
    </p:spTree>
    <p:extLst>
      <p:ext uri="{BB962C8B-B14F-4D97-AF65-F5344CB8AC3E}">
        <p14:creationId xmlns:p14="http://schemas.microsoft.com/office/powerpoint/2010/main" val="1384696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a website provider, we tend to provide more useful information to the users. However, if we just simply put all the information on the page without proper setting, users can be overwhelmed by the information by end up with a terrible user experience.</a:t>
            </a:r>
          </a:p>
          <a:p>
            <a:r>
              <a:rPr lang="en-CA" dirty="0"/>
              <a:t>And bootstrap accordion component is a nice way to balance the information we’re showing,  it can provide a easy-to-use to show a summary of topics to user, if user is interested  in certain topic, it can provide the detail content in a smooth way. </a:t>
            </a:r>
          </a:p>
        </p:txBody>
      </p:sp>
      <p:sp>
        <p:nvSpPr>
          <p:cNvPr id="4" name="Slide Number Placeholder 3"/>
          <p:cNvSpPr>
            <a:spLocks noGrp="1"/>
          </p:cNvSpPr>
          <p:nvPr>
            <p:ph type="sldNum" sz="quarter" idx="5"/>
          </p:nvPr>
        </p:nvSpPr>
        <p:spPr/>
        <p:txBody>
          <a:bodyPr/>
          <a:lstStyle/>
          <a:p>
            <a:fld id="{B182DC72-578B-43CA-B8F7-FEF49080A730}" type="slidenum">
              <a:rPr lang="en-CA" smtClean="0"/>
              <a:t>10</a:t>
            </a:fld>
            <a:endParaRPr lang="en-CA"/>
          </a:p>
        </p:txBody>
      </p:sp>
    </p:spTree>
    <p:extLst>
      <p:ext uri="{BB962C8B-B14F-4D97-AF65-F5344CB8AC3E}">
        <p14:creationId xmlns:p14="http://schemas.microsoft.com/office/powerpoint/2010/main" val="1009893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Our goal of this project is not limited to tourist attractions introduction website, in stead, we </a:t>
            </a:r>
            <a:r>
              <a:rPr lang="en-CA" dirty="0" err="1"/>
              <a:t>wanna</a:t>
            </a:r>
            <a:r>
              <a:rPr lang="en-CA" dirty="0"/>
              <a:t> provide a platform to link up tourists/residence and local service provider, provide accurate , </a:t>
            </a:r>
            <a:r>
              <a:rPr lang="en-US" altLang="zh-CN" dirty="0"/>
              <a:t>timely and dynamic experience to all stakeholders. So people can discover the beauty of Montreal.</a:t>
            </a:r>
            <a:r>
              <a:rPr lang="en-CA" altLang="zh-CN" dirty="0"/>
              <a:t> So if we have more time, we will put  more effort to build a dedicate page for this function.</a:t>
            </a:r>
          </a:p>
          <a:p>
            <a:r>
              <a:rPr lang="en-CA" altLang="zh-CN" dirty="0"/>
              <a:t>Another things is , even though we applied BS to projects and pay a lot of attention on the responsive layout. We are not totally satisfied with the U/X in small screen mobile device. </a:t>
            </a:r>
            <a:r>
              <a:rPr lang="en-US" altLang="zh-CN" dirty="0"/>
              <a:t> We’re eager to find a way to optimize  this part .</a:t>
            </a:r>
          </a:p>
        </p:txBody>
      </p:sp>
      <p:sp>
        <p:nvSpPr>
          <p:cNvPr id="4" name="Slide Number Placeholder 3"/>
          <p:cNvSpPr>
            <a:spLocks noGrp="1"/>
          </p:cNvSpPr>
          <p:nvPr>
            <p:ph type="sldNum" sz="quarter" idx="5"/>
          </p:nvPr>
        </p:nvSpPr>
        <p:spPr/>
        <p:txBody>
          <a:bodyPr/>
          <a:lstStyle/>
          <a:p>
            <a:fld id="{B182DC72-578B-43CA-B8F7-FEF49080A730}" type="slidenum">
              <a:rPr lang="en-CA" smtClean="0"/>
              <a:t>12</a:t>
            </a:fld>
            <a:endParaRPr lang="en-CA"/>
          </a:p>
        </p:txBody>
      </p:sp>
    </p:spTree>
    <p:extLst>
      <p:ext uri="{BB962C8B-B14F-4D97-AF65-F5344CB8AC3E}">
        <p14:creationId xmlns:p14="http://schemas.microsoft.com/office/powerpoint/2010/main" val="19942210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4F532B-7A71-4F43-A3FE-4CF93009E9C9}" type="datetimeFigureOut">
              <a:rPr lang="zh-CN" altLang="en-US" smtClean="0"/>
              <a:t>2020/10/28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0CD4783-B91B-485D-8A41-56DFDA25E405}" type="slidenum">
              <a:rPr lang="zh-CN" altLang="en-US" smtClean="0"/>
              <a:t>‹#›</a:t>
            </a:fld>
            <a:endParaRPr lang="zh-CN" altLang="en-US"/>
          </a:p>
        </p:txBody>
      </p:sp>
      <p:pic>
        <p:nvPicPr>
          <p:cNvPr id="5"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030" y="1"/>
            <a:ext cx="12180721"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006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Picture 3"/>
          <p:cNvPicPr>
            <a:picLocks noChangeAspect="1" noChangeArrowheads="1"/>
          </p:cNvPicPr>
          <p:nvPr userDrawn="1"/>
        </p:nvPicPr>
        <p:blipFill>
          <a:blip r:embed="rId2">
            <a:extLst>
              <a:ext uri="{BEBA8EAE-BF5A-486C-A8C5-ECC9F3942E4B}">
                <a14:imgProps xmlns:a14="http://schemas.microsoft.com/office/drawing/2010/main">
                  <a14:imgLayer r:embed="rId3">
                    <a14:imgEffect>
                      <a14:colorTemperature colorTemp="2750"/>
                    </a14:imgEffect>
                    <a14:imgEffect>
                      <a14:saturation sat="250000"/>
                    </a14:imgEffect>
                  </a14:imgLayer>
                </a14:imgProps>
              </a:ext>
              <a:ext uri="{28A0092B-C50C-407E-A947-70E740481C1C}">
                <a14:useLocalDpi xmlns:a14="http://schemas.microsoft.com/office/drawing/2010/main" val="0"/>
              </a:ext>
            </a:extLst>
          </a:blip>
          <a:stretch>
            <a:fillRect/>
          </a:stretch>
        </p:blipFill>
        <p:spPr bwMode="auto">
          <a:xfrm>
            <a:off x="7030" y="1"/>
            <a:ext cx="12180721"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21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030" y="128"/>
            <a:ext cx="12180721" cy="6857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641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323" y="1"/>
            <a:ext cx="12172135"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430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图片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 y="0"/>
            <a:ext cx="12191999" cy="6858000"/>
          </a:xfrm>
          <a:prstGeom prst="rect">
            <a:avLst/>
          </a:prstGeom>
        </p:spPr>
      </p:pic>
      <p:pic>
        <p:nvPicPr>
          <p:cNvPr id="8" name="Imag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flipH="1" flipV="1">
            <a:off x="-99483" y="4121711"/>
            <a:ext cx="12291483" cy="2737503"/>
          </a:xfrm>
          <a:prstGeom prst="rect">
            <a:avLst/>
          </a:prstGeom>
        </p:spPr>
      </p:pic>
    </p:spTree>
    <p:extLst>
      <p:ext uri="{BB962C8B-B14F-4D97-AF65-F5344CB8AC3E}">
        <p14:creationId xmlns:p14="http://schemas.microsoft.com/office/powerpoint/2010/main" val="4159046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 y="0"/>
            <a:ext cx="12191999" cy="6858000"/>
          </a:xfrm>
          <a:prstGeom prst="rect">
            <a:avLst/>
          </a:prstGeom>
        </p:spPr>
      </p:pic>
      <p:pic>
        <p:nvPicPr>
          <p:cNvPr id="4" name="Imag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flipH="1" flipV="1">
            <a:off x="-99483" y="4121711"/>
            <a:ext cx="12291483" cy="2737503"/>
          </a:xfrm>
          <a:prstGeom prst="rect">
            <a:avLst/>
          </a:prstGeom>
        </p:spPr>
      </p:pic>
    </p:spTree>
    <p:extLst>
      <p:ext uri="{BB962C8B-B14F-4D97-AF65-F5344CB8AC3E}">
        <p14:creationId xmlns:p14="http://schemas.microsoft.com/office/powerpoint/2010/main" val="404550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 name="矩形 3"/>
          <p:cNvSpPr/>
          <p:nvPr userDrawn="1"/>
        </p:nvSpPr>
        <p:spPr>
          <a:xfrm>
            <a:off x="-14856" y="0"/>
            <a:ext cx="12206856" cy="6858000"/>
          </a:xfrm>
          <a:prstGeom prst="rect">
            <a:avLst/>
          </a:prstGeom>
          <a:gradFill>
            <a:gsLst>
              <a:gs pos="0">
                <a:srgbClr val="73B0BD"/>
              </a:gs>
              <a:gs pos="100000">
                <a:srgbClr val="D3EFAB"/>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1219170"/>
            <a:endParaRPr kumimoji="1" lang="zh-CN" altLang="en-US" sz="2400">
              <a:solidFill>
                <a:prstClr val="white"/>
              </a:solidFill>
            </a:endParaRPr>
          </a:p>
        </p:txBody>
      </p:sp>
    </p:spTree>
    <p:extLst>
      <p:ext uri="{BB962C8B-B14F-4D97-AF65-F5344CB8AC3E}">
        <p14:creationId xmlns:p14="http://schemas.microsoft.com/office/powerpoint/2010/main" val="1933099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kumimoji="1" lang="zh-TW" altLang="en-US"/>
              <a:t>单击此处编辑母版标题样式</a:t>
            </a:r>
            <a:endParaRPr kumimoji="1"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kumimoji="1" lang="zh-TW"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41E63D6E-C1F0-CE4D-BEC5-E05DBE78F45C}" type="datetimeFigureOut">
              <a:rPr kumimoji="1" lang="zh-CN" altLang="en-US" smtClean="0"/>
              <a:t>2020/10/28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637C91E-8B82-0A4A-AB5C-D09782659744}" type="slidenum">
              <a:rPr kumimoji="1" lang="zh-CN" altLang="en-US" smtClean="0"/>
              <a:t>‹#›</a:t>
            </a:fld>
            <a:endParaRPr kumimoji="1" lang="zh-CN" altLang="en-US"/>
          </a:p>
        </p:txBody>
      </p:sp>
    </p:spTree>
    <p:extLst>
      <p:ext uri="{BB962C8B-B14F-4D97-AF65-F5344CB8AC3E}">
        <p14:creationId xmlns:p14="http://schemas.microsoft.com/office/powerpoint/2010/main" val="2844922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10/28/2020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114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kumimoji="1" lang="zh-TW" altLang="en-US"/>
              <a:t>单击此处编辑母版标题样式</a:t>
            </a:r>
            <a:endParaRPr kumimoji="1" lang="zh-CN" altLang="en-US"/>
          </a:p>
        </p:txBody>
      </p:sp>
      <p:sp>
        <p:nvSpPr>
          <p:cNvPr id="3" name="文本占位符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kumimoji="1" lang="zh-TW" altLang="en-US"/>
              <a:t>单击此处编辑母版文本样式</a:t>
            </a:r>
          </a:p>
          <a:p>
            <a:pPr lvl="1"/>
            <a:r>
              <a:rPr kumimoji="1" lang="zh-TW" altLang="en-US"/>
              <a:t>二级</a:t>
            </a:r>
          </a:p>
          <a:p>
            <a:pPr lvl="2"/>
            <a:r>
              <a:rPr kumimoji="1" lang="zh-TW" altLang="en-US"/>
              <a:t>三级</a:t>
            </a:r>
          </a:p>
          <a:p>
            <a:pPr lvl="3"/>
            <a:r>
              <a:rPr kumimoji="1" lang="zh-TW" altLang="en-US"/>
              <a:t>四级</a:t>
            </a:r>
          </a:p>
          <a:p>
            <a:pPr lvl="4"/>
            <a:r>
              <a:rPr kumimoji="1" lang="zh-TW" altLang="en-US"/>
              <a:t>五级</a:t>
            </a:r>
            <a:endParaRPr kumimoji="1" lang="zh-CN" altLang="en-US"/>
          </a:p>
        </p:txBody>
      </p:sp>
      <p:sp>
        <p:nvSpPr>
          <p:cNvPr id="4" name="日期占位符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E7FDEFAE-068E-5146-90F4-69CB6C03C34F}" type="datetimeFigureOut">
              <a:rPr kumimoji="1" lang="zh-CN" altLang="en-US" smtClean="0"/>
              <a:t>2020/10/28</a:t>
            </a:fld>
            <a:endParaRPr kumimoji="1" lang="zh-CN" altLang="en-US"/>
          </a:p>
        </p:txBody>
      </p:sp>
      <p:sp>
        <p:nvSpPr>
          <p:cNvPr id="5" name="页脚占位符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406E0B24-6907-EF4F-91C5-AB77E72D9840}" type="slidenum">
              <a:rPr kumimoji="1" lang="zh-CN" altLang="en-US" smtClean="0"/>
              <a:t>‹#›</a:t>
            </a:fld>
            <a:endParaRPr kumimoji="1" lang="zh-CN" altLang="en-US"/>
          </a:p>
        </p:txBody>
      </p:sp>
    </p:spTree>
    <p:extLst>
      <p:ext uri="{BB962C8B-B14F-4D97-AF65-F5344CB8AC3E}">
        <p14:creationId xmlns:p14="http://schemas.microsoft.com/office/powerpoint/2010/main" val="242723306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zh-CN"/>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www.creative-commons-images.com/highway-signs/p/problem.html"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4.jpg"/><Relationship Id="rId5" Type="http://schemas.openxmlformats.org/officeDocument/2006/relationships/slide" Target="slide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5.gif"/><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6.gif"/><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6" name="Imag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flipV="1">
            <a:off x="-201083" y="4120498"/>
            <a:ext cx="12393083" cy="2737503"/>
          </a:xfrm>
          <a:prstGeom prst="rect">
            <a:avLst/>
          </a:prstGeom>
        </p:spPr>
      </p:pic>
      <p:sp>
        <p:nvSpPr>
          <p:cNvPr id="3" name="Title 2">
            <a:extLst>
              <a:ext uri="{FF2B5EF4-FFF2-40B4-BE49-F238E27FC236}">
                <a16:creationId xmlns:a16="http://schemas.microsoft.com/office/drawing/2014/main" id="{07A46B5A-7AF6-4CCF-A452-85F937CB25B6}"/>
              </a:ext>
            </a:extLst>
          </p:cNvPr>
          <p:cNvSpPr>
            <a:spLocks noGrp="1"/>
          </p:cNvSpPr>
          <p:nvPr>
            <p:ph type="ctrTitle"/>
          </p:nvPr>
        </p:nvSpPr>
        <p:spPr>
          <a:xfrm>
            <a:off x="851877" y="1861584"/>
            <a:ext cx="10363200" cy="1470025"/>
          </a:xfrm>
        </p:spPr>
        <p:txBody>
          <a:bodyPr>
            <a:normAutofit/>
          </a:bodyPr>
          <a:lstStyle/>
          <a:p>
            <a:r>
              <a:rPr lang="en-US" sz="6933" dirty="0" err="1">
                <a:solidFill>
                  <a:schemeClr val="bg1"/>
                </a:solidFill>
              </a:rPr>
              <a:t>Montr</a:t>
            </a:r>
            <a:r>
              <a:rPr lang="fr-CA" sz="6933" dirty="0">
                <a:solidFill>
                  <a:schemeClr val="bg1"/>
                </a:solidFill>
              </a:rPr>
              <a:t>é</a:t>
            </a:r>
            <a:r>
              <a:rPr lang="en-US" sz="6933" dirty="0">
                <a:solidFill>
                  <a:schemeClr val="bg1"/>
                </a:solidFill>
              </a:rPr>
              <a:t>al Travelling Guide</a:t>
            </a:r>
            <a:endParaRPr lang="en-CA" sz="6933" dirty="0">
              <a:solidFill>
                <a:schemeClr val="bg1"/>
              </a:solidFill>
            </a:endParaRPr>
          </a:p>
        </p:txBody>
      </p:sp>
      <p:sp>
        <p:nvSpPr>
          <p:cNvPr id="4" name="Subtitle 3">
            <a:extLst>
              <a:ext uri="{FF2B5EF4-FFF2-40B4-BE49-F238E27FC236}">
                <a16:creationId xmlns:a16="http://schemas.microsoft.com/office/drawing/2014/main" id="{37066D4D-F161-4C33-8261-5ABF8D636EF5}"/>
              </a:ext>
            </a:extLst>
          </p:cNvPr>
          <p:cNvSpPr>
            <a:spLocks noGrp="1"/>
          </p:cNvSpPr>
          <p:nvPr>
            <p:ph type="subTitle" idx="1"/>
          </p:nvPr>
        </p:nvSpPr>
        <p:spPr>
          <a:xfrm>
            <a:off x="2172676" y="3576241"/>
            <a:ext cx="8534400" cy="840544"/>
          </a:xfrm>
        </p:spPr>
        <p:txBody>
          <a:bodyPr>
            <a:normAutofit/>
          </a:bodyPr>
          <a:lstStyle/>
          <a:p>
            <a:pPr algn="r"/>
            <a:r>
              <a:rPr lang="en-US" altLang="zh-CN" sz="3733" dirty="0">
                <a:solidFill>
                  <a:schemeClr val="bg1">
                    <a:lumMod val="85000"/>
                  </a:schemeClr>
                </a:solidFill>
              </a:rPr>
              <a:t>Discover</a:t>
            </a:r>
            <a:r>
              <a:rPr lang="en-US" sz="3733" dirty="0">
                <a:solidFill>
                  <a:schemeClr val="bg1">
                    <a:lumMod val="85000"/>
                  </a:schemeClr>
                </a:solidFill>
              </a:rPr>
              <a:t> Secret Code of </a:t>
            </a:r>
            <a:r>
              <a:rPr lang="en-US" sz="3733" dirty="0" err="1">
                <a:solidFill>
                  <a:schemeClr val="bg1">
                    <a:lumMod val="85000"/>
                  </a:schemeClr>
                </a:solidFill>
              </a:rPr>
              <a:t>Montr</a:t>
            </a:r>
            <a:r>
              <a:rPr lang="fr-CA" sz="3733" dirty="0" err="1">
                <a:solidFill>
                  <a:schemeClr val="bg1">
                    <a:lumMod val="85000"/>
                  </a:schemeClr>
                </a:solidFill>
              </a:rPr>
              <a:t>éal</a:t>
            </a:r>
            <a:endParaRPr lang="en-US" sz="3733" dirty="0">
              <a:solidFill>
                <a:schemeClr val="bg1">
                  <a:lumMod val="85000"/>
                </a:schemeClr>
              </a:solidFill>
            </a:endParaRPr>
          </a:p>
        </p:txBody>
      </p:sp>
      <p:sp>
        <p:nvSpPr>
          <p:cNvPr id="6" name="TextBox 5">
            <a:extLst>
              <a:ext uri="{FF2B5EF4-FFF2-40B4-BE49-F238E27FC236}">
                <a16:creationId xmlns:a16="http://schemas.microsoft.com/office/drawing/2014/main" id="{B57F465A-672E-4FE8-A7B3-1B0C13167257}"/>
              </a:ext>
            </a:extLst>
          </p:cNvPr>
          <p:cNvSpPr txBox="1"/>
          <p:nvPr/>
        </p:nvSpPr>
        <p:spPr>
          <a:xfrm>
            <a:off x="8381220" y="4577637"/>
            <a:ext cx="2325857" cy="1200329"/>
          </a:xfrm>
          <a:prstGeom prst="rect">
            <a:avLst/>
          </a:prstGeom>
          <a:noFill/>
        </p:spPr>
        <p:txBody>
          <a:bodyPr wrap="square" rtlCol="0">
            <a:spAutoFit/>
          </a:bodyPr>
          <a:lstStyle/>
          <a:p>
            <a:r>
              <a:rPr lang="en-CA" sz="2400" dirty="0">
                <a:solidFill>
                  <a:schemeClr val="bg1">
                    <a:lumMod val="85000"/>
                  </a:schemeClr>
                </a:solidFill>
              </a:rPr>
              <a:t>Huang, </a:t>
            </a:r>
            <a:r>
              <a:rPr lang="en-CA" sz="2400" dirty="0" err="1">
                <a:solidFill>
                  <a:schemeClr val="bg1">
                    <a:lumMod val="85000"/>
                  </a:schemeClr>
                </a:solidFill>
              </a:rPr>
              <a:t>Yaowu</a:t>
            </a:r>
            <a:r>
              <a:rPr lang="en-CA" sz="2400" dirty="0">
                <a:solidFill>
                  <a:schemeClr val="bg1">
                    <a:lumMod val="85000"/>
                  </a:schemeClr>
                </a:solidFill>
              </a:rPr>
              <a:t> </a:t>
            </a:r>
          </a:p>
          <a:p>
            <a:r>
              <a:rPr lang="en-US" sz="2400" dirty="0">
                <a:solidFill>
                  <a:schemeClr val="bg1">
                    <a:lumMod val="85000"/>
                  </a:schemeClr>
                </a:solidFill>
              </a:rPr>
              <a:t>Li, </a:t>
            </a:r>
            <a:r>
              <a:rPr lang="en-US" sz="2400" dirty="0" err="1">
                <a:solidFill>
                  <a:schemeClr val="bg1">
                    <a:lumMod val="85000"/>
                  </a:schemeClr>
                </a:solidFill>
              </a:rPr>
              <a:t>Zhiwei</a:t>
            </a:r>
            <a:endParaRPr lang="en-US" sz="2400" dirty="0">
              <a:solidFill>
                <a:schemeClr val="bg1">
                  <a:lumMod val="85000"/>
                </a:schemeClr>
              </a:solidFill>
            </a:endParaRPr>
          </a:p>
          <a:p>
            <a:r>
              <a:rPr lang="en-CA" sz="2400" dirty="0" err="1">
                <a:solidFill>
                  <a:schemeClr val="bg1">
                    <a:lumMod val="85000"/>
                  </a:schemeClr>
                </a:solidFill>
              </a:rPr>
              <a:t>Lyamkin</a:t>
            </a:r>
            <a:r>
              <a:rPr lang="en-CA" sz="2400" dirty="0">
                <a:solidFill>
                  <a:schemeClr val="bg1">
                    <a:lumMod val="85000"/>
                  </a:schemeClr>
                </a:solidFill>
              </a:rPr>
              <a:t>, Andrey</a:t>
            </a:r>
          </a:p>
        </p:txBody>
      </p:sp>
    </p:spTree>
    <p:extLst>
      <p:ext uri="{BB962C8B-B14F-4D97-AF65-F5344CB8AC3E}">
        <p14:creationId xmlns:p14="http://schemas.microsoft.com/office/powerpoint/2010/main" val="4055592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72829" y="-2672836"/>
            <a:ext cx="6846343" cy="12192003"/>
          </a:xfrm>
          <a:prstGeom prst="parallelogram">
            <a:avLst>
              <a:gd name="adj" fmla="val 0"/>
            </a:avLst>
          </a:prstGeom>
        </p:spPr>
      </p:pic>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2" y="21361"/>
            <a:ext cx="12192000" cy="6846340"/>
          </a:xfrm>
          <a:prstGeom prst="rect">
            <a:avLst/>
          </a:prstGeom>
        </p:spPr>
      </p:pic>
      <p:sp>
        <p:nvSpPr>
          <p:cNvPr id="3" name="Shape 799">
            <a:extLst>
              <a:ext uri="{FF2B5EF4-FFF2-40B4-BE49-F238E27FC236}">
                <a16:creationId xmlns:a16="http://schemas.microsoft.com/office/drawing/2014/main" id="{D0A16A79-9E0E-4E41-A600-01EBDC68D5F5}"/>
              </a:ext>
            </a:extLst>
          </p:cNvPr>
          <p:cNvSpPr/>
          <p:nvPr/>
        </p:nvSpPr>
        <p:spPr>
          <a:xfrm>
            <a:off x="-44422" y="-5835"/>
            <a:ext cx="12236422" cy="6858000"/>
          </a:xfrm>
          <a:prstGeom prst="rect">
            <a:avLst/>
          </a:prstGeom>
          <a:solidFill>
            <a:srgbClr val="000000">
              <a:alpha val="46000"/>
            </a:srgbClr>
          </a:solidFill>
          <a:ln w="12700">
            <a:miter lim="400000"/>
          </a:ln>
        </p:spPr>
        <p:txBody>
          <a:bodyPr lIns="0" tIns="0" rIns="0" bIns="0" anchor="ctr"/>
          <a:lstStyle/>
          <a:p>
            <a:pPr lvl="0"/>
            <a:endParaRPr sz="2400" dirty="0">
              <a:solidFill>
                <a:schemeClr val="bg1"/>
              </a:solidFill>
            </a:endParaRPr>
          </a:p>
        </p:txBody>
      </p:sp>
      <p:sp>
        <p:nvSpPr>
          <p:cNvPr id="10" name="TextBox 9">
            <a:extLst>
              <a:ext uri="{FF2B5EF4-FFF2-40B4-BE49-F238E27FC236}">
                <a16:creationId xmlns:a16="http://schemas.microsoft.com/office/drawing/2014/main" id="{1A7EBC0C-82DD-4066-B053-4D1263B0AEA6}"/>
              </a:ext>
            </a:extLst>
          </p:cNvPr>
          <p:cNvSpPr txBox="1"/>
          <p:nvPr/>
        </p:nvSpPr>
        <p:spPr>
          <a:xfrm>
            <a:off x="596957" y="226488"/>
            <a:ext cx="11550621" cy="1015663"/>
          </a:xfrm>
          <a:prstGeom prst="rect">
            <a:avLst/>
          </a:prstGeom>
          <a:noFill/>
        </p:spPr>
        <p:txBody>
          <a:bodyPr wrap="square" rtlCol="0">
            <a:spAutoFit/>
          </a:bodyPr>
          <a:lstStyle/>
          <a:p>
            <a:r>
              <a:rPr lang="en-US" sz="6000" dirty="0">
                <a:solidFill>
                  <a:schemeClr val="bg1">
                    <a:lumMod val="95000"/>
                  </a:schemeClr>
                </a:solidFill>
              </a:rPr>
              <a:t>What I learned</a:t>
            </a:r>
            <a:r>
              <a:rPr lang="en-US" sz="6000" dirty="0">
                <a:solidFill>
                  <a:schemeClr val="accent3">
                    <a:lumMod val="20000"/>
                    <a:lumOff val="80000"/>
                  </a:schemeClr>
                </a:solidFill>
              </a:rPr>
              <a:t>– </a:t>
            </a:r>
            <a:r>
              <a:rPr lang="en-US" sz="4000" dirty="0">
                <a:solidFill>
                  <a:schemeClr val="accent3">
                    <a:lumMod val="20000"/>
                    <a:lumOff val="80000"/>
                  </a:schemeClr>
                </a:solidFill>
              </a:rPr>
              <a:t>FAQ page</a:t>
            </a:r>
          </a:p>
        </p:txBody>
      </p:sp>
      <p:sp>
        <p:nvSpPr>
          <p:cNvPr id="7" name="TextBox 6">
            <a:extLst>
              <a:ext uri="{FF2B5EF4-FFF2-40B4-BE49-F238E27FC236}">
                <a16:creationId xmlns:a16="http://schemas.microsoft.com/office/drawing/2014/main" id="{04B8C98F-6F0D-4FA4-8FEA-D75FD5E48FB9}"/>
              </a:ext>
            </a:extLst>
          </p:cNvPr>
          <p:cNvSpPr txBox="1"/>
          <p:nvPr/>
        </p:nvSpPr>
        <p:spPr>
          <a:xfrm>
            <a:off x="520755" y="1757275"/>
            <a:ext cx="6695988" cy="646331"/>
          </a:xfrm>
          <a:prstGeom prst="rect">
            <a:avLst/>
          </a:prstGeom>
          <a:noFill/>
        </p:spPr>
        <p:txBody>
          <a:bodyPr wrap="square" rtlCol="0">
            <a:spAutoFit/>
          </a:bodyPr>
          <a:lstStyle/>
          <a:p>
            <a:r>
              <a:rPr lang="en-CA" sz="3600" dirty="0">
                <a:solidFill>
                  <a:schemeClr val="bg1">
                    <a:lumMod val="95000"/>
                  </a:schemeClr>
                </a:solidFill>
              </a:rPr>
              <a:t>Collapsible Accordion</a:t>
            </a:r>
          </a:p>
        </p:txBody>
      </p:sp>
      <p:pic>
        <p:nvPicPr>
          <p:cNvPr id="13" name="Picture 12">
            <a:extLst>
              <a:ext uri="{FF2B5EF4-FFF2-40B4-BE49-F238E27FC236}">
                <a16:creationId xmlns:a16="http://schemas.microsoft.com/office/drawing/2014/main" id="{C7074D00-AAB0-4871-8078-5033683ED580}"/>
              </a:ext>
            </a:extLst>
          </p:cNvPr>
          <p:cNvPicPr>
            <a:picLocks noChangeAspect="1"/>
          </p:cNvPicPr>
          <p:nvPr/>
        </p:nvPicPr>
        <p:blipFill>
          <a:blip r:embed="rId5"/>
          <a:stretch>
            <a:fillRect/>
          </a:stretch>
        </p:blipFill>
        <p:spPr>
          <a:xfrm>
            <a:off x="-29346" y="1261795"/>
            <a:ext cx="12250688" cy="5610755"/>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6D378AFD-B22B-4B33-81E7-3C97057983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46" y="1273217"/>
            <a:ext cx="12162660" cy="5573120"/>
          </a:xfrm>
          <a:prstGeom prst="rect">
            <a:avLst/>
          </a:prstGeom>
        </p:spPr>
      </p:pic>
    </p:spTree>
    <p:extLst>
      <p:ext uri="{BB962C8B-B14F-4D97-AF65-F5344CB8AC3E}">
        <p14:creationId xmlns:p14="http://schemas.microsoft.com/office/powerpoint/2010/main" val="34007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25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4CD5E98-5A43-4B07-A18C-823E0D15F957}"/>
              </a:ext>
            </a:extLst>
          </p:cNvPr>
          <p:cNvSpPr txBox="1">
            <a:spLocks/>
          </p:cNvSpPr>
          <p:nvPr/>
        </p:nvSpPr>
        <p:spPr>
          <a:xfrm>
            <a:off x="851877" y="1861584"/>
            <a:ext cx="103632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400" dirty="0">
                <a:solidFill>
                  <a:schemeClr val="bg1"/>
                </a:solidFill>
              </a:rPr>
              <a:t>Future Works</a:t>
            </a:r>
            <a:endParaRPr lang="en-CA" sz="6400" dirty="0">
              <a:solidFill>
                <a:schemeClr val="bg1"/>
              </a:solidFill>
            </a:endParaRPr>
          </a:p>
        </p:txBody>
      </p:sp>
    </p:spTree>
    <p:extLst>
      <p:ext uri="{BB962C8B-B14F-4D97-AF65-F5344CB8AC3E}">
        <p14:creationId xmlns:p14="http://schemas.microsoft.com/office/powerpoint/2010/main" val="246932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72829" y="-2672836"/>
            <a:ext cx="6846343" cy="12192003"/>
          </a:xfrm>
          <a:prstGeom prst="parallelogram">
            <a:avLst>
              <a:gd name="adj" fmla="val 0"/>
            </a:avLst>
          </a:prstGeom>
        </p:spPr>
      </p:pic>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2" y="21361"/>
            <a:ext cx="12192000" cy="6846340"/>
          </a:xfrm>
          <a:prstGeom prst="rect">
            <a:avLst/>
          </a:prstGeom>
        </p:spPr>
      </p:pic>
      <p:sp>
        <p:nvSpPr>
          <p:cNvPr id="3" name="Shape 799">
            <a:extLst>
              <a:ext uri="{FF2B5EF4-FFF2-40B4-BE49-F238E27FC236}">
                <a16:creationId xmlns:a16="http://schemas.microsoft.com/office/drawing/2014/main" id="{D0A16A79-9E0E-4E41-A600-01EBDC68D5F5}"/>
              </a:ext>
            </a:extLst>
          </p:cNvPr>
          <p:cNvSpPr/>
          <p:nvPr/>
        </p:nvSpPr>
        <p:spPr>
          <a:xfrm>
            <a:off x="-2" y="-23810"/>
            <a:ext cx="12192000" cy="6858000"/>
          </a:xfrm>
          <a:prstGeom prst="rect">
            <a:avLst/>
          </a:prstGeom>
          <a:solidFill>
            <a:srgbClr val="000000">
              <a:alpha val="46000"/>
            </a:srgbClr>
          </a:solidFill>
          <a:ln w="12700">
            <a:miter lim="400000"/>
          </a:ln>
        </p:spPr>
        <p:txBody>
          <a:bodyPr lIns="0" tIns="0" rIns="0" bIns="0" anchor="ctr"/>
          <a:lstStyle/>
          <a:p>
            <a:pPr lvl="0"/>
            <a:endParaRPr sz="2400" dirty="0">
              <a:solidFill>
                <a:schemeClr val="bg1"/>
              </a:solidFill>
            </a:endParaRPr>
          </a:p>
        </p:txBody>
      </p:sp>
      <p:sp>
        <p:nvSpPr>
          <p:cNvPr id="6" name="TextBox 5">
            <a:extLst>
              <a:ext uri="{FF2B5EF4-FFF2-40B4-BE49-F238E27FC236}">
                <a16:creationId xmlns:a16="http://schemas.microsoft.com/office/drawing/2014/main" id="{70AC38D3-8C96-4C5C-8C77-515CCE21045F}"/>
              </a:ext>
            </a:extLst>
          </p:cNvPr>
          <p:cNvSpPr txBox="1"/>
          <p:nvPr/>
        </p:nvSpPr>
        <p:spPr>
          <a:xfrm>
            <a:off x="596957" y="1771823"/>
            <a:ext cx="11683885" cy="3416320"/>
          </a:xfrm>
          <a:prstGeom prst="rect">
            <a:avLst/>
          </a:prstGeom>
          <a:noFill/>
        </p:spPr>
        <p:txBody>
          <a:bodyPr wrap="square" rtlCol="0">
            <a:spAutoFit/>
          </a:bodyPr>
          <a:lstStyle/>
          <a:p>
            <a:pPr marL="571500" indent="-571500">
              <a:buFont typeface="Arial" panose="020B0604020202020204" pitchFamily="34" charset="0"/>
              <a:buChar char="•"/>
            </a:pPr>
            <a:r>
              <a:rPr lang="en-US" altLang="zh-CN" sz="3600" dirty="0">
                <a:solidFill>
                  <a:schemeClr val="bg1">
                    <a:lumMod val="95000"/>
                  </a:schemeClr>
                </a:solidFill>
                <a:cs typeface="Raleway Light"/>
              </a:rPr>
              <a:t>A page </a:t>
            </a:r>
            <a:r>
              <a:rPr lang="en-CA" altLang="zh-CN" sz="3600" dirty="0">
                <a:solidFill>
                  <a:schemeClr val="bg1">
                    <a:lumMod val="95000"/>
                  </a:schemeClr>
                </a:solidFill>
                <a:cs typeface="Raleway Light"/>
              </a:rPr>
              <a:t>to </a:t>
            </a:r>
            <a:r>
              <a:rPr lang="en-US" altLang="zh-CN" sz="3600" dirty="0">
                <a:solidFill>
                  <a:schemeClr val="bg1">
                    <a:lumMod val="95000"/>
                  </a:schemeClr>
                </a:solidFill>
                <a:cs typeface="Raleway Light"/>
              </a:rPr>
              <a:t>link up tourists, residences and local service providers</a:t>
            </a:r>
          </a:p>
          <a:p>
            <a:pPr marL="571500" indent="-571500">
              <a:lnSpc>
                <a:spcPct val="200000"/>
              </a:lnSpc>
              <a:buFont typeface="Arial" panose="020B0604020202020204" pitchFamily="34" charset="0"/>
              <a:buChar char="•"/>
            </a:pPr>
            <a:r>
              <a:rPr lang="en-US" altLang="zh-CN" sz="3600" dirty="0">
                <a:solidFill>
                  <a:schemeClr val="bg1">
                    <a:lumMod val="95000"/>
                  </a:schemeClr>
                </a:solidFill>
                <a:cs typeface="Raleway Light"/>
              </a:rPr>
              <a:t>U/X on mobile device</a:t>
            </a:r>
          </a:p>
          <a:p>
            <a:pPr marL="571500" indent="-571500">
              <a:buFont typeface="Arial" panose="020B0604020202020204" pitchFamily="34" charset="0"/>
              <a:buChar char="•"/>
            </a:pPr>
            <a:r>
              <a:rPr lang="en-CA" sz="3600" dirty="0" err="1">
                <a:solidFill>
                  <a:schemeClr val="bg1">
                    <a:lumMod val="95000"/>
                  </a:schemeClr>
                </a:solidFill>
              </a:rPr>
              <a:t>Javascript</a:t>
            </a:r>
            <a:r>
              <a:rPr lang="en-CA" sz="3600" dirty="0">
                <a:solidFill>
                  <a:schemeClr val="bg1">
                    <a:lumMod val="95000"/>
                  </a:schemeClr>
                </a:solidFill>
              </a:rPr>
              <a:t>/Database related functions</a:t>
            </a:r>
            <a:endParaRPr lang="en-US" altLang="zh-CN" sz="3600" dirty="0">
              <a:solidFill>
                <a:schemeClr val="bg1">
                  <a:lumMod val="95000"/>
                </a:schemeClr>
              </a:solidFill>
              <a:cs typeface="Raleway Light"/>
            </a:endParaRPr>
          </a:p>
          <a:p>
            <a:endParaRPr lang="en-CA" altLang="zh-CN" sz="3600" dirty="0">
              <a:solidFill>
                <a:schemeClr val="bg1">
                  <a:lumMod val="95000"/>
                </a:schemeClr>
              </a:solidFill>
              <a:cs typeface="Raleway Light"/>
            </a:endParaRPr>
          </a:p>
        </p:txBody>
      </p:sp>
      <p:sp>
        <p:nvSpPr>
          <p:cNvPr id="10" name="TextBox 9">
            <a:extLst>
              <a:ext uri="{FF2B5EF4-FFF2-40B4-BE49-F238E27FC236}">
                <a16:creationId xmlns:a16="http://schemas.microsoft.com/office/drawing/2014/main" id="{1A7EBC0C-82DD-4066-B053-4D1263B0AEA6}"/>
              </a:ext>
            </a:extLst>
          </p:cNvPr>
          <p:cNvSpPr txBox="1"/>
          <p:nvPr/>
        </p:nvSpPr>
        <p:spPr>
          <a:xfrm>
            <a:off x="596957" y="216963"/>
            <a:ext cx="11550621" cy="1015663"/>
          </a:xfrm>
          <a:prstGeom prst="rect">
            <a:avLst/>
          </a:prstGeom>
          <a:noFill/>
        </p:spPr>
        <p:txBody>
          <a:bodyPr wrap="square" rtlCol="0">
            <a:spAutoFit/>
          </a:bodyPr>
          <a:lstStyle/>
          <a:p>
            <a:r>
              <a:rPr lang="en-CA" sz="6000" dirty="0">
                <a:solidFill>
                  <a:schemeClr val="bg1">
                    <a:lumMod val="95000"/>
                  </a:schemeClr>
                </a:solidFill>
              </a:rPr>
              <a:t>Future Works</a:t>
            </a:r>
            <a:endParaRPr lang="en-CA" sz="4000" dirty="0">
              <a:solidFill>
                <a:schemeClr val="bg1">
                  <a:lumMod val="95000"/>
                </a:schemeClr>
              </a:solidFill>
            </a:endParaRPr>
          </a:p>
        </p:txBody>
      </p:sp>
    </p:spTree>
    <p:extLst>
      <p:ext uri="{BB962C8B-B14F-4D97-AF65-F5344CB8AC3E}">
        <p14:creationId xmlns:p14="http://schemas.microsoft.com/office/powerpoint/2010/main" val="116683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descr="\\datasz.hq.ta-mp.com\Global-Marketing\TEAM\INDIVIDUAL\Catarina\X1&amp;X2 Pictures\PUFF-clases-escuela1.jpg"/>
          <p:cNvPicPr>
            <a:picLocks noChangeAspect="1" noChangeArrowheads="1"/>
          </p:cNvPicPr>
          <p:nvPr/>
        </p:nvPicPr>
        <p:blipFill rotWithShape="1">
          <a:blip r:embed="rId3">
            <a:extLst>
              <a:ext uri="{28A0092B-C50C-407E-A947-70E740481C1C}">
                <a14:useLocalDpi xmlns:a14="http://schemas.microsoft.com/office/drawing/2010/main" val="0"/>
              </a:ext>
            </a:extLst>
          </a:blip>
          <a:srcRect t="8461" b="8463"/>
          <a:stretch/>
        </p:blipFill>
        <p:spPr bwMode="auto">
          <a:xfrm>
            <a:off x="-48683" y="0"/>
            <a:ext cx="1244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p:cNvSpPr/>
          <p:nvPr/>
        </p:nvSpPr>
        <p:spPr>
          <a:xfrm>
            <a:off x="104959" y="3976503"/>
            <a:ext cx="5565884" cy="2438364"/>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3"/>
          </a:p>
        </p:txBody>
      </p:sp>
      <p:sp>
        <p:nvSpPr>
          <p:cNvPr id="20" name="TextBox 19"/>
          <p:cNvSpPr txBox="1"/>
          <p:nvPr/>
        </p:nvSpPr>
        <p:spPr>
          <a:xfrm>
            <a:off x="141872" y="4634289"/>
            <a:ext cx="5472701" cy="1569660"/>
          </a:xfrm>
          <a:prstGeom prst="rect">
            <a:avLst/>
          </a:prstGeom>
          <a:noFill/>
        </p:spPr>
        <p:txBody>
          <a:bodyPr wrap="square" rtlCol="0">
            <a:spAutoFit/>
          </a:bodyPr>
          <a:lstStyle/>
          <a:p>
            <a:r>
              <a:rPr lang="en-US" altLang="zh-CN" sz="1600" dirty="0">
                <a:solidFill>
                  <a:schemeClr val="bg1">
                    <a:lumMod val="95000"/>
                  </a:schemeClr>
                </a:solidFill>
                <a:latin typeface="Raleway Light"/>
                <a:cs typeface="Raleway Light"/>
              </a:rPr>
              <a:t>Tons </a:t>
            </a:r>
            <a:r>
              <a:rPr lang="fr-CA" altLang="zh-CN" sz="1600" dirty="0">
                <a:solidFill>
                  <a:schemeClr val="bg1">
                    <a:lumMod val="95000"/>
                  </a:schemeClr>
                </a:solidFill>
                <a:latin typeface="Raleway Light"/>
                <a:cs typeface="Raleway Light"/>
              </a:rPr>
              <a:t>of </a:t>
            </a:r>
            <a:r>
              <a:rPr lang="fr-CA" altLang="zh-CN" sz="1600" dirty="0" err="1">
                <a:solidFill>
                  <a:schemeClr val="bg1">
                    <a:lumMod val="95000"/>
                  </a:schemeClr>
                </a:solidFill>
                <a:latin typeface="Raleway Light"/>
                <a:cs typeface="Raleway Light"/>
              </a:rPr>
              <a:t>novel</a:t>
            </a:r>
            <a:r>
              <a:rPr lang="fr-CA" altLang="zh-CN" sz="1600" dirty="0">
                <a:solidFill>
                  <a:schemeClr val="bg1">
                    <a:lumMod val="95000"/>
                  </a:schemeClr>
                </a:solidFill>
                <a:latin typeface="Raleway Light"/>
                <a:cs typeface="Raleway Light"/>
              </a:rPr>
              <a:t> information </a:t>
            </a:r>
            <a:r>
              <a:rPr lang="fr-CA" altLang="zh-CN" sz="1600" dirty="0" err="1">
                <a:solidFill>
                  <a:schemeClr val="bg1">
                    <a:lumMod val="95000"/>
                  </a:schemeClr>
                </a:solidFill>
                <a:latin typeface="Raleway Light"/>
                <a:cs typeface="Raleway Light"/>
              </a:rPr>
              <a:t>contributed</a:t>
            </a:r>
            <a:r>
              <a:rPr lang="fr-CA" altLang="zh-CN" sz="1600" dirty="0">
                <a:solidFill>
                  <a:schemeClr val="bg1">
                    <a:lumMod val="95000"/>
                  </a:schemeClr>
                </a:solidFill>
                <a:latin typeface="Raleway Light"/>
                <a:cs typeface="Raleway Light"/>
              </a:rPr>
              <a:t> by local </a:t>
            </a:r>
            <a:r>
              <a:rPr lang="fr-CA" altLang="zh-CN" sz="1600" dirty="0" err="1">
                <a:solidFill>
                  <a:schemeClr val="bg1">
                    <a:lumMod val="95000"/>
                  </a:schemeClr>
                </a:solidFill>
                <a:latin typeface="Raleway Light"/>
                <a:cs typeface="Raleway Light"/>
              </a:rPr>
              <a:t>residences</a:t>
            </a:r>
            <a:endParaRPr lang="en-US" altLang="zh-CN" sz="1600" dirty="0">
              <a:solidFill>
                <a:schemeClr val="bg1">
                  <a:lumMod val="95000"/>
                </a:schemeClr>
              </a:solidFill>
              <a:latin typeface="Raleway Light"/>
              <a:cs typeface="Raleway Light"/>
            </a:endParaRPr>
          </a:p>
          <a:p>
            <a:endParaRPr lang="en-US" altLang="zh-CN" sz="1600" dirty="0">
              <a:solidFill>
                <a:schemeClr val="bg1">
                  <a:lumMod val="95000"/>
                </a:schemeClr>
              </a:solidFill>
              <a:latin typeface="Raleway Light"/>
              <a:cs typeface="Raleway Light"/>
            </a:endParaRPr>
          </a:p>
          <a:p>
            <a:r>
              <a:rPr lang="en-US" altLang="zh-CN" sz="1600" dirty="0">
                <a:solidFill>
                  <a:schemeClr val="bg1">
                    <a:lumMod val="95000"/>
                  </a:schemeClr>
                </a:solidFill>
                <a:latin typeface="Raleway Light"/>
                <a:cs typeface="Raleway Light"/>
              </a:rPr>
              <a:t>Easy to find events and local services nearby sightseeing</a:t>
            </a:r>
          </a:p>
          <a:p>
            <a:endParaRPr lang="en-US" altLang="zh-CN" sz="1600" dirty="0">
              <a:solidFill>
                <a:schemeClr val="bg1">
                  <a:lumMod val="95000"/>
                </a:schemeClr>
              </a:solidFill>
              <a:latin typeface="Raleway Light"/>
              <a:cs typeface="Raleway Light"/>
            </a:endParaRPr>
          </a:p>
          <a:p>
            <a:r>
              <a:rPr lang="en-US" altLang="zh-CN" sz="1600" dirty="0">
                <a:solidFill>
                  <a:schemeClr val="bg1">
                    <a:lumMod val="95000"/>
                  </a:schemeClr>
                </a:solidFill>
                <a:latin typeface="Raleway Light"/>
                <a:cs typeface="Raleway Light"/>
              </a:rPr>
              <a:t>A virtual </a:t>
            </a:r>
            <a:r>
              <a:rPr lang="en-US" altLang="zh-CN" sz="1600" dirty="0" err="1">
                <a:solidFill>
                  <a:schemeClr val="bg1">
                    <a:lumMod val="95000"/>
                  </a:schemeClr>
                </a:solidFill>
                <a:latin typeface="Raleway Light"/>
                <a:cs typeface="Raleway Light"/>
              </a:rPr>
              <a:t>Montr</a:t>
            </a:r>
            <a:r>
              <a:rPr lang="fr-CA" altLang="zh-CN" sz="1600" dirty="0">
                <a:solidFill>
                  <a:schemeClr val="bg1">
                    <a:lumMod val="95000"/>
                  </a:schemeClr>
                </a:solidFill>
                <a:latin typeface="Raleway Light"/>
                <a:cs typeface="Raleway Light"/>
              </a:rPr>
              <a:t>é</a:t>
            </a:r>
            <a:r>
              <a:rPr lang="en-US" altLang="zh-CN" sz="1600" dirty="0">
                <a:solidFill>
                  <a:schemeClr val="bg1">
                    <a:lumMod val="95000"/>
                  </a:schemeClr>
                </a:solidFill>
                <a:latin typeface="Raleway Light"/>
                <a:cs typeface="Raleway Light"/>
              </a:rPr>
              <a:t>al linking tourists, residences and local service providers</a:t>
            </a:r>
            <a:endParaRPr lang="zh-CN" altLang="en-US" sz="1600" dirty="0">
              <a:solidFill>
                <a:schemeClr val="bg1">
                  <a:lumMod val="95000"/>
                </a:schemeClr>
              </a:solidFill>
              <a:latin typeface="Raleway Light"/>
              <a:cs typeface="Raleway Light"/>
            </a:endParaRPr>
          </a:p>
        </p:txBody>
      </p:sp>
      <p:sp>
        <p:nvSpPr>
          <p:cNvPr id="21" name="矩形 5"/>
          <p:cNvSpPr/>
          <p:nvPr/>
        </p:nvSpPr>
        <p:spPr>
          <a:xfrm>
            <a:off x="173798" y="4123767"/>
            <a:ext cx="2386757" cy="441916"/>
          </a:xfrm>
          <a:prstGeom prst="rect">
            <a:avLst/>
          </a:prstGeom>
        </p:spPr>
        <p:txBody>
          <a:bodyPr wrap="square">
            <a:spAutoFit/>
          </a:bodyPr>
          <a:lstStyle/>
          <a:p>
            <a:pPr defTabSz="609401">
              <a:lnSpc>
                <a:spcPts val="2933"/>
              </a:lnSpc>
            </a:pPr>
            <a:r>
              <a:rPr lang="en-US" altLang="zh-CN" sz="2400" dirty="0">
                <a:solidFill>
                  <a:schemeClr val="bg1">
                    <a:lumMod val="95000"/>
                  </a:schemeClr>
                </a:solidFill>
                <a:latin typeface="Raleway Medium" pitchFamily="34" charset="0"/>
              </a:rPr>
              <a:t>OFFERING:</a:t>
            </a:r>
            <a:endParaRPr lang="zh-CN" altLang="zh-CN" sz="2400" dirty="0">
              <a:solidFill>
                <a:schemeClr val="bg1">
                  <a:lumMod val="95000"/>
                </a:schemeClr>
              </a:solidFill>
              <a:latin typeface="Raleway Medium" pitchFamily="34" charset="0"/>
            </a:endParaRPr>
          </a:p>
        </p:txBody>
      </p:sp>
    </p:spTree>
    <p:extLst>
      <p:ext uri="{BB962C8B-B14F-4D97-AF65-F5344CB8AC3E}">
        <p14:creationId xmlns:p14="http://schemas.microsoft.com/office/powerpoint/2010/main" val="191407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Users\jonathan.yeung\Desktop\ppt背景.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large city landscape&#10;&#10;Description automatically generated">
            <a:extLst>
              <a:ext uri="{FF2B5EF4-FFF2-40B4-BE49-F238E27FC236}">
                <a16:creationId xmlns:a16="http://schemas.microsoft.com/office/drawing/2014/main" id="{C772FB18-2CF1-4017-9ED6-2207C5934723}"/>
              </a:ext>
            </a:extLst>
          </p:cNvPr>
          <p:cNvPicPr>
            <a:picLocks noChangeAspect="1"/>
          </p:cNvPicPr>
          <p:nvPr/>
        </p:nvPicPr>
        <p:blipFill rotWithShape="1">
          <a:blip r:embed="rId3"/>
          <a:srcRect l="31030" r="29341"/>
          <a:stretch/>
        </p:blipFill>
        <p:spPr>
          <a:xfrm>
            <a:off x="5397501" y="6"/>
            <a:ext cx="6794500" cy="6857997"/>
          </a:xfrm>
          <a:prstGeom prst="rect">
            <a:avLst/>
          </a:prstGeom>
        </p:spPr>
      </p:pic>
      <p:sp>
        <p:nvSpPr>
          <p:cNvPr id="13" name="Shape 799"/>
          <p:cNvSpPr/>
          <p:nvPr/>
        </p:nvSpPr>
        <p:spPr>
          <a:xfrm>
            <a:off x="0" y="-5"/>
            <a:ext cx="12192000" cy="6858000"/>
          </a:xfrm>
          <a:prstGeom prst="rect">
            <a:avLst/>
          </a:prstGeom>
          <a:solidFill>
            <a:srgbClr val="000000">
              <a:alpha val="46000"/>
            </a:srgbClr>
          </a:solidFill>
          <a:ln w="12700">
            <a:miter lim="400000"/>
          </a:ln>
        </p:spPr>
        <p:txBody>
          <a:bodyPr lIns="0" tIns="0" rIns="0" bIns="0" anchor="ctr"/>
          <a:lstStyle/>
          <a:p>
            <a:pPr lvl="0"/>
            <a:endParaRPr sz="2400">
              <a:solidFill>
                <a:schemeClr val="bg1"/>
              </a:solidFill>
            </a:endParaRPr>
          </a:p>
        </p:txBody>
      </p:sp>
      <p:sp>
        <p:nvSpPr>
          <p:cNvPr id="4" name="Title 3">
            <a:extLst>
              <a:ext uri="{FF2B5EF4-FFF2-40B4-BE49-F238E27FC236}">
                <a16:creationId xmlns:a16="http://schemas.microsoft.com/office/drawing/2014/main" id="{E8C9587E-DF12-44F8-8C40-887E8520E97D}"/>
              </a:ext>
            </a:extLst>
          </p:cNvPr>
          <p:cNvSpPr>
            <a:spLocks noGrp="1"/>
          </p:cNvSpPr>
          <p:nvPr>
            <p:ph type="title"/>
          </p:nvPr>
        </p:nvSpPr>
        <p:spPr/>
        <p:txBody>
          <a:bodyPr/>
          <a:lstStyle/>
          <a:p>
            <a:pPr algn="l"/>
            <a:r>
              <a:rPr lang="en-US" dirty="0">
                <a:solidFill>
                  <a:schemeClr val="bg1"/>
                </a:solidFill>
              </a:rPr>
              <a:t>Agenda</a:t>
            </a:r>
            <a:endParaRPr lang="en-CA" dirty="0">
              <a:solidFill>
                <a:schemeClr val="bg1"/>
              </a:solidFill>
            </a:endParaRPr>
          </a:p>
        </p:txBody>
      </p:sp>
      <p:sp>
        <p:nvSpPr>
          <p:cNvPr id="6" name="Content Placeholder 5">
            <a:extLst>
              <a:ext uri="{FF2B5EF4-FFF2-40B4-BE49-F238E27FC236}">
                <a16:creationId xmlns:a16="http://schemas.microsoft.com/office/drawing/2014/main" id="{EDA41864-7A9B-4387-AA4A-37CCAF67BA28}"/>
              </a:ext>
            </a:extLst>
          </p:cNvPr>
          <p:cNvSpPr>
            <a:spLocks noGrp="1"/>
          </p:cNvSpPr>
          <p:nvPr>
            <p:ph idx="1"/>
          </p:nvPr>
        </p:nvSpPr>
        <p:spPr/>
        <p:txBody>
          <a:bodyPr>
            <a:normAutofit fontScale="62500" lnSpcReduction="20000"/>
          </a:bodyPr>
          <a:lstStyle/>
          <a:p>
            <a:r>
              <a:rPr lang="en-US" dirty="0">
                <a:solidFill>
                  <a:schemeClr val="bg1"/>
                </a:solidFill>
              </a:rPr>
              <a:t>Overall Sitemap</a:t>
            </a:r>
          </a:p>
          <a:p>
            <a:r>
              <a:rPr lang="en-US" dirty="0">
                <a:solidFill>
                  <a:schemeClr val="bg1"/>
                </a:solidFill>
              </a:rPr>
              <a:t>Design and Solution</a:t>
            </a:r>
          </a:p>
          <a:p>
            <a:pPr lvl="1"/>
            <a:r>
              <a:rPr lang="en-US" dirty="0">
                <a:solidFill>
                  <a:schemeClr val="accent6">
                    <a:lumMod val="20000"/>
                    <a:lumOff val="80000"/>
                  </a:schemeClr>
                </a:solidFill>
              </a:rPr>
              <a:t>Landing Page </a:t>
            </a:r>
          </a:p>
          <a:p>
            <a:pPr lvl="1"/>
            <a:r>
              <a:rPr lang="en-US" dirty="0">
                <a:solidFill>
                  <a:schemeClr val="accent6">
                    <a:lumMod val="20000"/>
                    <a:lumOff val="80000"/>
                  </a:schemeClr>
                </a:solidFill>
              </a:rPr>
              <a:t>Account Management</a:t>
            </a:r>
          </a:p>
          <a:p>
            <a:pPr lvl="1"/>
            <a:r>
              <a:rPr lang="en-US" dirty="0">
                <a:solidFill>
                  <a:schemeClr val="accent6">
                    <a:lumMod val="20000"/>
                    <a:lumOff val="80000"/>
                  </a:schemeClr>
                </a:solidFill>
              </a:rPr>
              <a:t>Share Attraction</a:t>
            </a:r>
          </a:p>
          <a:p>
            <a:pPr lvl="1"/>
            <a:r>
              <a:rPr lang="en-US" dirty="0">
                <a:solidFill>
                  <a:schemeClr val="tx2">
                    <a:lumMod val="20000"/>
                    <a:lumOff val="80000"/>
                  </a:schemeClr>
                </a:solidFill>
              </a:rPr>
              <a:t>#MontrealOnLine</a:t>
            </a:r>
          </a:p>
          <a:p>
            <a:pPr lvl="1"/>
            <a:r>
              <a:rPr lang="en-US" dirty="0">
                <a:solidFill>
                  <a:schemeClr val="tx2">
                    <a:lumMod val="20000"/>
                    <a:lumOff val="80000"/>
                  </a:schemeClr>
                </a:solidFill>
              </a:rPr>
              <a:t>Partner</a:t>
            </a:r>
          </a:p>
          <a:p>
            <a:pPr lvl="1"/>
            <a:r>
              <a:rPr lang="en-US" dirty="0">
                <a:solidFill>
                  <a:schemeClr val="tx2">
                    <a:lumMod val="20000"/>
                    <a:lumOff val="80000"/>
                  </a:schemeClr>
                </a:solidFill>
              </a:rPr>
              <a:t>Searching</a:t>
            </a:r>
            <a:r>
              <a:rPr lang="en-US" dirty="0">
                <a:solidFill>
                  <a:schemeClr val="bg1"/>
                </a:solidFill>
              </a:rPr>
              <a:t> </a:t>
            </a:r>
            <a:r>
              <a:rPr lang="en-US" dirty="0">
                <a:solidFill>
                  <a:schemeClr val="accent3">
                    <a:lumMod val="20000"/>
                    <a:lumOff val="80000"/>
                  </a:schemeClr>
                </a:solidFill>
              </a:rPr>
              <a:t>Engines </a:t>
            </a:r>
          </a:p>
          <a:p>
            <a:pPr lvl="1"/>
            <a:r>
              <a:rPr lang="en-US" dirty="0">
                <a:solidFill>
                  <a:schemeClr val="accent3">
                    <a:lumMod val="20000"/>
                    <a:lumOff val="80000"/>
                  </a:schemeClr>
                </a:solidFill>
              </a:rPr>
              <a:t>Details</a:t>
            </a:r>
          </a:p>
          <a:p>
            <a:pPr lvl="1"/>
            <a:r>
              <a:rPr lang="en-US" dirty="0">
                <a:solidFill>
                  <a:schemeClr val="accent3">
                    <a:lumMod val="20000"/>
                    <a:lumOff val="80000"/>
                  </a:schemeClr>
                </a:solidFill>
              </a:rPr>
              <a:t>FAQ</a:t>
            </a:r>
          </a:p>
          <a:p>
            <a:r>
              <a:rPr lang="en-US" dirty="0">
                <a:solidFill>
                  <a:schemeClr val="bg1"/>
                </a:solidFill>
              </a:rPr>
              <a:t>Future Works</a:t>
            </a:r>
            <a:endParaRPr lang="en-CA" dirty="0">
              <a:solidFill>
                <a:schemeClr val="bg1"/>
              </a:solidFill>
            </a:endParaRPr>
          </a:p>
        </p:txBody>
      </p:sp>
    </p:spTree>
    <p:extLst>
      <p:ext uri="{BB962C8B-B14F-4D97-AF65-F5344CB8AC3E}">
        <p14:creationId xmlns:p14="http://schemas.microsoft.com/office/powerpoint/2010/main" val="145571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4CD5E98-5A43-4B07-A18C-823E0D15F957}"/>
              </a:ext>
            </a:extLst>
          </p:cNvPr>
          <p:cNvSpPr txBox="1">
            <a:spLocks/>
          </p:cNvSpPr>
          <p:nvPr/>
        </p:nvSpPr>
        <p:spPr>
          <a:xfrm>
            <a:off x="851877" y="1861584"/>
            <a:ext cx="103632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400" dirty="0">
                <a:solidFill>
                  <a:schemeClr val="bg1"/>
                </a:solidFill>
              </a:rPr>
              <a:t>Overall Sitemap</a:t>
            </a:r>
            <a:endParaRPr lang="en-CA" sz="6400" dirty="0">
              <a:solidFill>
                <a:schemeClr val="bg1"/>
              </a:solidFill>
            </a:endParaRPr>
          </a:p>
        </p:txBody>
      </p:sp>
    </p:spTree>
    <p:extLst>
      <p:ext uri="{BB962C8B-B14F-4D97-AF65-F5344CB8AC3E}">
        <p14:creationId xmlns:p14="http://schemas.microsoft.com/office/powerpoint/2010/main" val="1281586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2829" y="-2672836"/>
            <a:ext cx="6846343" cy="12192003"/>
          </a:xfrm>
          <a:prstGeom prst="parallelogram">
            <a:avLst>
              <a:gd name="adj" fmla="val 0"/>
            </a:avLst>
          </a:prstGeom>
        </p:spPr>
      </p:pic>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46340"/>
          </a:xfrm>
          <a:prstGeom prst="rect">
            <a:avLst/>
          </a:prstGeom>
        </p:spPr>
      </p:pic>
    </p:spTree>
    <p:extLst>
      <p:ext uri="{BB962C8B-B14F-4D97-AF65-F5344CB8AC3E}">
        <p14:creationId xmlns:p14="http://schemas.microsoft.com/office/powerpoint/2010/main" val="261215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4CD5E98-5A43-4B07-A18C-823E0D15F957}"/>
              </a:ext>
            </a:extLst>
          </p:cNvPr>
          <p:cNvSpPr txBox="1">
            <a:spLocks/>
          </p:cNvSpPr>
          <p:nvPr/>
        </p:nvSpPr>
        <p:spPr>
          <a:xfrm>
            <a:off x="851877" y="1861584"/>
            <a:ext cx="10363200" cy="1470025"/>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6400" dirty="0">
                <a:solidFill>
                  <a:schemeClr val="bg1"/>
                </a:solidFill>
              </a:rPr>
              <a:t>Design and Solution</a:t>
            </a:r>
            <a:endParaRPr lang="en-CA" sz="6400" dirty="0">
              <a:solidFill>
                <a:schemeClr val="bg1"/>
              </a:solidFill>
            </a:endParaRPr>
          </a:p>
        </p:txBody>
      </p:sp>
    </p:spTree>
    <p:extLst>
      <p:ext uri="{BB962C8B-B14F-4D97-AF65-F5344CB8AC3E}">
        <p14:creationId xmlns:p14="http://schemas.microsoft.com/office/powerpoint/2010/main" val="1090640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72829" y="-2672836"/>
            <a:ext cx="6846343" cy="12192003"/>
          </a:xfrm>
          <a:prstGeom prst="parallelogram">
            <a:avLst>
              <a:gd name="adj" fmla="val 0"/>
            </a:avLst>
          </a:prstGeom>
        </p:spPr>
      </p:pic>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2" y="21361"/>
            <a:ext cx="12192000" cy="6846340"/>
          </a:xfrm>
          <a:prstGeom prst="rect">
            <a:avLst/>
          </a:prstGeom>
        </p:spPr>
      </p:pic>
      <p:sp>
        <p:nvSpPr>
          <p:cNvPr id="3" name="Shape 799">
            <a:extLst>
              <a:ext uri="{FF2B5EF4-FFF2-40B4-BE49-F238E27FC236}">
                <a16:creationId xmlns:a16="http://schemas.microsoft.com/office/drawing/2014/main" id="{D0A16A79-9E0E-4E41-A600-01EBDC68D5F5}"/>
              </a:ext>
            </a:extLst>
          </p:cNvPr>
          <p:cNvSpPr/>
          <p:nvPr/>
        </p:nvSpPr>
        <p:spPr>
          <a:xfrm>
            <a:off x="-2" y="-23810"/>
            <a:ext cx="12192000" cy="6858000"/>
          </a:xfrm>
          <a:prstGeom prst="rect">
            <a:avLst/>
          </a:prstGeom>
          <a:solidFill>
            <a:srgbClr val="000000">
              <a:alpha val="46000"/>
            </a:srgbClr>
          </a:solidFill>
          <a:ln w="12700">
            <a:miter lim="400000"/>
          </a:ln>
        </p:spPr>
        <p:txBody>
          <a:bodyPr lIns="0" tIns="0" rIns="0" bIns="0" anchor="ctr"/>
          <a:lstStyle/>
          <a:p>
            <a:pPr lvl="0"/>
            <a:endParaRPr sz="2400" dirty="0">
              <a:solidFill>
                <a:schemeClr val="bg1"/>
              </a:solidFill>
            </a:endParaRPr>
          </a:p>
        </p:txBody>
      </p:sp>
      <p:sp>
        <p:nvSpPr>
          <p:cNvPr id="6" name="TextBox 5">
            <a:extLst>
              <a:ext uri="{FF2B5EF4-FFF2-40B4-BE49-F238E27FC236}">
                <a16:creationId xmlns:a16="http://schemas.microsoft.com/office/drawing/2014/main" id="{70AC38D3-8C96-4C5C-8C77-515CCE21045F}"/>
              </a:ext>
            </a:extLst>
          </p:cNvPr>
          <p:cNvSpPr txBox="1"/>
          <p:nvPr/>
        </p:nvSpPr>
        <p:spPr>
          <a:xfrm>
            <a:off x="596957" y="2657648"/>
            <a:ext cx="6695988" cy="646331"/>
          </a:xfrm>
          <a:prstGeom prst="rect">
            <a:avLst/>
          </a:prstGeom>
          <a:noFill/>
        </p:spPr>
        <p:txBody>
          <a:bodyPr wrap="square" rtlCol="0">
            <a:spAutoFit/>
          </a:bodyPr>
          <a:lstStyle/>
          <a:p>
            <a:r>
              <a:rPr lang="en-CA" sz="3600" dirty="0">
                <a:solidFill>
                  <a:schemeClr val="bg1">
                    <a:lumMod val="95000"/>
                  </a:schemeClr>
                </a:solidFill>
              </a:rPr>
              <a:t>Control images size in a </a:t>
            </a:r>
            <a:r>
              <a:rPr lang="en-CA" sz="3600" u="sng" dirty="0">
                <a:solidFill>
                  <a:schemeClr val="bg1">
                    <a:lumMod val="95000"/>
                  </a:schemeClr>
                </a:solidFill>
              </a:rPr>
              <a:t>Carousel</a:t>
            </a:r>
          </a:p>
        </p:txBody>
      </p:sp>
      <p:sp>
        <p:nvSpPr>
          <p:cNvPr id="10" name="TextBox 9">
            <a:extLst>
              <a:ext uri="{FF2B5EF4-FFF2-40B4-BE49-F238E27FC236}">
                <a16:creationId xmlns:a16="http://schemas.microsoft.com/office/drawing/2014/main" id="{1A7EBC0C-82DD-4066-B053-4D1263B0AEA6}"/>
              </a:ext>
            </a:extLst>
          </p:cNvPr>
          <p:cNvSpPr txBox="1"/>
          <p:nvPr/>
        </p:nvSpPr>
        <p:spPr>
          <a:xfrm>
            <a:off x="596957" y="216963"/>
            <a:ext cx="11550621" cy="1015663"/>
          </a:xfrm>
          <a:prstGeom prst="rect">
            <a:avLst/>
          </a:prstGeom>
          <a:noFill/>
        </p:spPr>
        <p:txBody>
          <a:bodyPr wrap="square" rtlCol="0">
            <a:spAutoFit/>
          </a:bodyPr>
          <a:lstStyle/>
          <a:p>
            <a:r>
              <a:rPr lang="en-US" sz="6000" dirty="0">
                <a:solidFill>
                  <a:schemeClr val="bg1">
                    <a:lumMod val="95000"/>
                  </a:schemeClr>
                </a:solidFill>
              </a:rPr>
              <a:t>Challenges</a:t>
            </a:r>
            <a:r>
              <a:rPr lang="en-US" sz="6000" dirty="0">
                <a:solidFill>
                  <a:schemeClr val="accent3">
                    <a:lumMod val="20000"/>
                    <a:lumOff val="80000"/>
                  </a:schemeClr>
                </a:solidFill>
              </a:rPr>
              <a:t> &amp; solutions – </a:t>
            </a:r>
            <a:r>
              <a:rPr lang="en-US" sz="4000" dirty="0">
                <a:solidFill>
                  <a:schemeClr val="accent3">
                    <a:lumMod val="20000"/>
                    <a:lumOff val="80000"/>
                  </a:schemeClr>
                </a:solidFill>
              </a:rPr>
              <a:t>Detail Page</a:t>
            </a:r>
          </a:p>
        </p:txBody>
      </p:sp>
      <p:pic>
        <p:nvPicPr>
          <p:cNvPr id="2" name="Picture 1" descr="A close up of a street sign on a pole&#10;&#10;Description automatically generated">
            <a:hlinkClick r:id="rId5" action="ppaction://hlinksldjump"/>
            <a:extLst>
              <a:ext uri="{FF2B5EF4-FFF2-40B4-BE49-F238E27FC236}">
                <a16:creationId xmlns:a16="http://schemas.microsoft.com/office/drawing/2014/main" id="{16860063-3983-4CDE-84A6-F231AE35B41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999021" y="2531554"/>
            <a:ext cx="1349462" cy="8985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3179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72829" y="-2672836"/>
            <a:ext cx="6846343" cy="12192003"/>
          </a:xfrm>
          <a:prstGeom prst="parallelogram">
            <a:avLst>
              <a:gd name="adj" fmla="val 0"/>
            </a:avLst>
          </a:prstGeom>
        </p:spPr>
      </p:pic>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846340"/>
          </a:xfrm>
          <a:prstGeom prst="rect">
            <a:avLst/>
          </a:prstGeom>
        </p:spPr>
      </p:pic>
      <p:sp>
        <p:nvSpPr>
          <p:cNvPr id="4" name="TextBox 3">
            <a:extLst>
              <a:ext uri="{FF2B5EF4-FFF2-40B4-BE49-F238E27FC236}">
                <a16:creationId xmlns:a16="http://schemas.microsoft.com/office/drawing/2014/main" id="{A559FFC7-6919-4AC0-8836-EA97D72D5A69}"/>
              </a:ext>
            </a:extLst>
          </p:cNvPr>
          <p:cNvSpPr txBox="1"/>
          <p:nvPr/>
        </p:nvSpPr>
        <p:spPr>
          <a:xfrm>
            <a:off x="320689" y="394901"/>
            <a:ext cx="11550621" cy="1015663"/>
          </a:xfrm>
          <a:prstGeom prst="rect">
            <a:avLst/>
          </a:prstGeom>
          <a:noFill/>
        </p:spPr>
        <p:txBody>
          <a:bodyPr wrap="square" rtlCol="0">
            <a:spAutoFit/>
          </a:bodyPr>
          <a:lstStyle/>
          <a:p>
            <a:r>
              <a:rPr lang="en-US" sz="6000" dirty="0">
                <a:solidFill>
                  <a:schemeClr val="accent3">
                    <a:lumMod val="20000"/>
                    <a:lumOff val="80000"/>
                  </a:schemeClr>
                </a:solidFill>
              </a:rPr>
              <a:t>Challenges &amp; solutions – </a:t>
            </a:r>
            <a:r>
              <a:rPr lang="en-US" sz="4000" dirty="0">
                <a:solidFill>
                  <a:schemeClr val="accent3">
                    <a:lumMod val="20000"/>
                    <a:lumOff val="80000"/>
                  </a:schemeClr>
                </a:solidFill>
              </a:rPr>
              <a:t>Detail Page</a:t>
            </a:r>
          </a:p>
        </p:txBody>
      </p:sp>
      <p:pic>
        <p:nvPicPr>
          <p:cNvPr id="9" name="Picture 8" descr="A screenshot of a computer screen&#10;&#10;Description automatically generated">
            <a:extLst>
              <a:ext uri="{FF2B5EF4-FFF2-40B4-BE49-F238E27FC236}">
                <a16:creationId xmlns:a16="http://schemas.microsoft.com/office/drawing/2014/main" id="{38F69B8D-45AD-4092-8D9F-04F948AE71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1659"/>
            <a:ext cx="12191999" cy="6834678"/>
          </a:xfrm>
          <a:prstGeom prst="rect">
            <a:avLst/>
          </a:prstGeom>
        </p:spPr>
      </p:pic>
    </p:spTree>
    <p:extLst>
      <p:ext uri="{BB962C8B-B14F-4D97-AF65-F5344CB8AC3E}">
        <p14:creationId xmlns:p14="http://schemas.microsoft.com/office/powerpoint/2010/main" val="42878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72829" y="-2672836"/>
            <a:ext cx="6846343" cy="12192003"/>
          </a:xfrm>
          <a:prstGeom prst="parallelogram">
            <a:avLst>
              <a:gd name="adj" fmla="val 0"/>
            </a:avLst>
          </a:prstGeom>
        </p:spPr>
      </p:pic>
      <p:pic>
        <p:nvPicPr>
          <p:cNvPr id="38" name="图片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2192000" cy="6846340"/>
          </a:xfrm>
          <a:prstGeom prst="rect">
            <a:avLst/>
          </a:prstGeom>
        </p:spPr>
      </p:pic>
      <p:sp>
        <p:nvSpPr>
          <p:cNvPr id="4" name="TextBox 3">
            <a:extLst>
              <a:ext uri="{FF2B5EF4-FFF2-40B4-BE49-F238E27FC236}">
                <a16:creationId xmlns:a16="http://schemas.microsoft.com/office/drawing/2014/main" id="{A559FFC7-6919-4AC0-8836-EA97D72D5A69}"/>
              </a:ext>
            </a:extLst>
          </p:cNvPr>
          <p:cNvSpPr txBox="1"/>
          <p:nvPr/>
        </p:nvSpPr>
        <p:spPr>
          <a:xfrm>
            <a:off x="320689" y="394901"/>
            <a:ext cx="11550621" cy="1015663"/>
          </a:xfrm>
          <a:prstGeom prst="rect">
            <a:avLst/>
          </a:prstGeom>
          <a:noFill/>
        </p:spPr>
        <p:txBody>
          <a:bodyPr wrap="square" rtlCol="0">
            <a:spAutoFit/>
          </a:bodyPr>
          <a:lstStyle/>
          <a:p>
            <a:r>
              <a:rPr lang="en-US" sz="6000" dirty="0">
                <a:solidFill>
                  <a:schemeClr val="accent3">
                    <a:lumMod val="20000"/>
                    <a:lumOff val="80000"/>
                  </a:schemeClr>
                </a:solidFill>
              </a:rPr>
              <a:t>Challenges &amp; solutions – </a:t>
            </a:r>
            <a:r>
              <a:rPr lang="en-US" sz="4000" dirty="0">
                <a:solidFill>
                  <a:schemeClr val="accent3">
                    <a:lumMod val="20000"/>
                    <a:lumOff val="80000"/>
                  </a:schemeClr>
                </a:solidFill>
              </a:rPr>
              <a:t>Detail Page</a:t>
            </a:r>
          </a:p>
        </p:txBody>
      </p:sp>
      <p:pic>
        <p:nvPicPr>
          <p:cNvPr id="3" name="Picture 2" descr="A screenshot of a computer screen&#10;&#10;Description automatically generated">
            <a:extLst>
              <a:ext uri="{FF2B5EF4-FFF2-40B4-BE49-F238E27FC236}">
                <a16:creationId xmlns:a16="http://schemas.microsoft.com/office/drawing/2014/main" id="{CFF54A44-3FE8-42E0-8223-2306EB0145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1658"/>
            <a:ext cx="12198601" cy="6846342"/>
          </a:xfrm>
          <a:prstGeom prst="rect">
            <a:avLst/>
          </a:prstGeom>
        </p:spPr>
      </p:pic>
    </p:spTree>
    <p:extLst>
      <p:ext uri="{BB962C8B-B14F-4D97-AF65-F5344CB8AC3E}">
        <p14:creationId xmlns:p14="http://schemas.microsoft.com/office/powerpoint/2010/main" val="91617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502</Words>
  <Application>Microsoft Office PowerPoint</Application>
  <PresentationFormat>Widescreen</PresentationFormat>
  <Paragraphs>53</Paragraphs>
  <Slides>12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Raleway Light</vt:lpstr>
      <vt:lpstr>Raleway Medium</vt:lpstr>
      <vt:lpstr>Arial</vt:lpstr>
      <vt:lpstr>Calibri</vt:lpstr>
      <vt:lpstr>自定义设计</vt:lpstr>
      <vt:lpstr>Montréal Travelling Guide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Montréal Travelling Guide</dc:title>
  <dc:creator>Boyuan Li</dc:creator>
  <cp:lastModifiedBy>Huang, Yaowu</cp:lastModifiedBy>
  <cp:revision>28</cp:revision>
  <dcterms:created xsi:type="dcterms:W3CDTF">2020-10-28T02:53:43Z</dcterms:created>
  <dcterms:modified xsi:type="dcterms:W3CDTF">2020-10-29T01:50:22Z</dcterms:modified>
</cp:coreProperties>
</file>